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348" r:id="rId3"/>
    <p:sldId id="336" r:id="rId4"/>
    <p:sldId id="263" r:id="rId5"/>
    <p:sldId id="265" r:id="rId6"/>
    <p:sldId id="350" r:id="rId7"/>
    <p:sldId id="351" r:id="rId8"/>
    <p:sldId id="352" r:id="rId9"/>
    <p:sldId id="300" r:id="rId10"/>
    <p:sldId id="338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66" autoAdjust="0"/>
  </p:normalViewPr>
  <p:slideViewPr>
    <p:cSldViewPr snapToGrid="0">
      <p:cViewPr varScale="1">
        <p:scale>
          <a:sx n="106" d="100"/>
          <a:sy n="106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b7957a5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b7957a5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63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b7957a5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b7957a5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b7957a5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b7957a5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fotovoltaico que genera un poco mas del 15% de la energía que consume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67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89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27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48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440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3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9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24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" y="0"/>
            <a:ext cx="9062457" cy="5143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07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hyperlink" Target="https://ieeexplore.ieee.org/document/8564698" TargetMode="Externa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mgamboa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23450" y="464644"/>
            <a:ext cx="8520600" cy="1701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UAO SpO2 Simulator </a:t>
            </a:r>
            <a:br>
              <a:rPr lang="en-GB" dirty="0"/>
            </a:br>
            <a:r>
              <a:rPr lang="en-GB" dirty="0"/>
              <a:t>GUI Training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23450" y="2977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Kevin Machado-Gamboa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London, </a:t>
            </a:r>
            <a:r>
              <a:rPr lang="en-GB" dirty="0"/>
              <a:t>October</a:t>
            </a:r>
            <a:r>
              <a:rPr lang="en" dirty="0"/>
              <a:t> 13, 2020 </a:t>
            </a:r>
            <a:endParaRPr dirty="0"/>
          </a:p>
        </p:txBody>
      </p:sp>
      <p:pic>
        <p:nvPicPr>
          <p:cNvPr id="5" name="Picture 2" descr="File:Logo UAO.svg - Wikimedia Commons">
            <a:extLst>
              <a:ext uri="{FF2B5EF4-FFF2-40B4-BE49-F238E27FC236}">
                <a16:creationId xmlns:a16="http://schemas.microsoft.com/office/drawing/2014/main" id="{6BFE6AE1-1007-46E8-9E38-3B8FFC05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80" y="4064222"/>
            <a:ext cx="1114255" cy="107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26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Graphical User Interface</a:t>
            </a: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98825" y="4001826"/>
            <a:ext cx="8520600" cy="9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>
                <a:solidFill>
                  <a:schemeClr val="tx1"/>
                </a:solidFill>
              </a:rPr>
              <a:t>References: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https://ieeexplore.ieee.org/document/8564698</a:t>
            </a:r>
            <a:endParaRPr lang="en-GB" sz="1400" u="sng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dirty="0">
                <a:solidFill>
                  <a:schemeClr val="tx1"/>
                </a:solidFill>
              </a:rPr>
              <a:t>https://github.com/LatinAmericanProgramer/UAO_SpO2_Sim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4DADD-A775-48FA-BE73-AA1D3F1CB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6" y="1435395"/>
            <a:ext cx="4076233" cy="2321136"/>
          </a:xfrm>
          <a:prstGeom prst="rect">
            <a:avLst/>
          </a:prstGeom>
        </p:spPr>
      </p:pic>
      <p:pic>
        <p:nvPicPr>
          <p:cNvPr id="2" name="Open Source SpO2 Simulator_Medium">
            <a:hlinkClick r:id="" action="ppaction://media"/>
            <a:extLst>
              <a:ext uri="{FF2B5EF4-FFF2-40B4-BE49-F238E27FC236}">
                <a16:creationId xmlns:a16="http://schemas.microsoft.com/office/drawing/2014/main" id="{CAA893AF-BFCB-4CFF-8FCC-A06A8A6D1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06186" y="1238864"/>
            <a:ext cx="4814609" cy="27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details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321809"/>
            <a:ext cx="8520600" cy="185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400" dirty="0"/>
              <a:t>Linkedin - </a:t>
            </a:r>
            <a:r>
              <a:rPr lang="en-GB" sz="1400" dirty="0"/>
              <a:t>https://www.linkedin.com/in/kevin-machado-gamboa-b958b6167/</a:t>
            </a:r>
            <a:endParaRPr sz="14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sz="1400" dirty="0"/>
              <a:t>Github - </a:t>
            </a:r>
            <a:r>
              <a:rPr lang="en-GB" sz="1400" dirty="0">
                <a:hlinkClick r:id="rId3"/>
              </a:rPr>
              <a:t>https://github.com/kevinmgamboa/</a:t>
            </a:r>
            <a:endParaRPr lang="en-GB" sz="14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GB" sz="1400" dirty="0"/>
              <a:t>Email: ing.kevin@hotmail.com</a:t>
            </a:r>
          </a:p>
        </p:txBody>
      </p:sp>
      <p:sp>
        <p:nvSpPr>
          <p:cNvPr id="4" name="Google Shape;126;p23">
            <a:extLst>
              <a:ext uri="{FF2B5EF4-FFF2-40B4-BE49-F238E27FC236}">
                <a16:creationId xmlns:a16="http://schemas.microsoft.com/office/drawing/2014/main" id="{ED409657-56FE-4DBD-8712-B9D11B39DDCD}"/>
              </a:ext>
            </a:extLst>
          </p:cNvPr>
          <p:cNvSpPr txBox="1">
            <a:spLocks/>
          </p:cNvSpPr>
          <p:nvPr/>
        </p:nvSpPr>
        <p:spPr>
          <a:xfrm>
            <a:off x="2338056" y="3972803"/>
            <a:ext cx="35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Thank you very much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Origin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21350" y="1067803"/>
            <a:ext cx="4919400" cy="3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Universidad </a:t>
            </a:r>
            <a:r>
              <a:rPr lang="en-GB" b="1" dirty="0" err="1"/>
              <a:t>Autonoma</a:t>
            </a:r>
            <a:r>
              <a:rPr lang="en-GB" b="1" dirty="0"/>
              <a:t> de </a:t>
            </a:r>
            <a:r>
              <a:rPr lang="en-GB" b="1" dirty="0" err="1"/>
              <a:t>Occidente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US" dirty="0"/>
              <a:t>The Biomedical Engineering Research Group, </a:t>
            </a:r>
            <a:r>
              <a:rPr lang="en-GB" b="1" dirty="0"/>
              <a:t>GBIO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Cali, Colombia</a:t>
            </a: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3813" t="30719" r="61458"/>
          <a:stretch/>
        </p:blipFill>
        <p:spPr>
          <a:xfrm>
            <a:off x="5617075" y="213400"/>
            <a:ext cx="2774026" cy="2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l="14777" t="32700" r="51598"/>
          <a:stretch/>
        </p:blipFill>
        <p:spPr>
          <a:xfrm>
            <a:off x="5617075" y="3072323"/>
            <a:ext cx="2774026" cy="178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37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26421" y="-138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Photoplethysmography Signal Generation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CD25E-2CC9-452C-9422-8F01CC8D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946998"/>
            <a:ext cx="7589520" cy="35820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940413" y="4838640"/>
            <a:ext cx="59999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https://www.howequipmentworks.com/pulse_oximeter/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3CB7DC-FC8C-4880-B4BC-A8BE3C10C722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322983" y="1107206"/>
            <a:ext cx="967244" cy="27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F3B9D8-68BD-4039-B613-42E9F9E99A1C}"/>
              </a:ext>
            </a:extLst>
          </p:cNvPr>
          <p:cNvCxnSpPr>
            <a:cxnSpLocks/>
          </p:cNvCxnSpPr>
          <p:nvPr/>
        </p:nvCxnSpPr>
        <p:spPr>
          <a:xfrm flipV="1">
            <a:off x="4528074" y="1074594"/>
            <a:ext cx="912606" cy="30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9C2B25-102C-4943-BF42-3C3424CF1E6C}"/>
              </a:ext>
            </a:extLst>
          </p:cNvPr>
          <p:cNvSpPr txBox="1"/>
          <p:nvPr/>
        </p:nvSpPr>
        <p:spPr>
          <a:xfrm>
            <a:off x="1135304" y="799429"/>
            <a:ext cx="2375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Red light </a:t>
            </a:r>
            <a:r>
              <a:rPr lang="es-CO" dirty="0" err="1"/>
              <a:t>emition</a:t>
            </a:r>
            <a:r>
              <a:rPr lang="es-CO" dirty="0"/>
              <a:t> </a:t>
            </a:r>
            <a:r>
              <a:rPr lang="es-CO" dirty="0" err="1"/>
              <a:t>diode</a:t>
            </a:r>
            <a:endParaRPr lang="es-C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EFBD7-2422-469C-8108-905DE157C678}"/>
              </a:ext>
            </a:extLst>
          </p:cNvPr>
          <p:cNvSpPr txBox="1"/>
          <p:nvPr/>
        </p:nvSpPr>
        <p:spPr>
          <a:xfrm>
            <a:off x="4257471" y="799429"/>
            <a:ext cx="275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/>
              <a:t>Infrared</a:t>
            </a:r>
            <a:r>
              <a:rPr lang="es-CO" dirty="0"/>
              <a:t> light </a:t>
            </a:r>
            <a:r>
              <a:rPr lang="es-CO" dirty="0" err="1"/>
              <a:t>emition</a:t>
            </a:r>
            <a:r>
              <a:rPr lang="es-CO" dirty="0"/>
              <a:t> </a:t>
            </a:r>
            <a:r>
              <a:rPr lang="es-CO" dirty="0" err="1"/>
              <a:t>diode</a:t>
            </a:r>
            <a:endParaRPr lang="es-C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2E375-7B3B-4A43-BC71-29D07F3D3431}"/>
              </a:ext>
            </a:extLst>
          </p:cNvPr>
          <p:cNvSpPr txBox="1"/>
          <p:nvPr/>
        </p:nvSpPr>
        <p:spPr>
          <a:xfrm>
            <a:off x="2135819" y="4230070"/>
            <a:ext cx="3497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Red-</a:t>
            </a:r>
            <a:r>
              <a:rPr lang="es-CO" dirty="0" err="1"/>
              <a:t>Infrared</a:t>
            </a:r>
            <a:r>
              <a:rPr lang="es-CO" dirty="0"/>
              <a:t> light detector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43EF-0A9F-4010-854B-DEAD80C0F8D2}"/>
              </a:ext>
            </a:extLst>
          </p:cNvPr>
          <p:cNvCxnSpPr>
            <a:cxnSpLocks/>
          </p:cNvCxnSpPr>
          <p:nvPr/>
        </p:nvCxnSpPr>
        <p:spPr>
          <a:xfrm>
            <a:off x="3911241" y="4032590"/>
            <a:ext cx="0" cy="19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152068-003F-4F43-AFEA-7B8CE40503A5}"/>
              </a:ext>
            </a:extLst>
          </p:cNvPr>
          <p:cNvCxnSpPr>
            <a:cxnSpLocks/>
          </p:cNvCxnSpPr>
          <p:nvPr/>
        </p:nvCxnSpPr>
        <p:spPr>
          <a:xfrm>
            <a:off x="890041" y="3642007"/>
            <a:ext cx="1888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298735-3142-48E5-BE69-6B30AEE86D1C}"/>
              </a:ext>
            </a:extLst>
          </p:cNvPr>
          <p:cNvCxnSpPr>
            <a:cxnSpLocks/>
          </p:cNvCxnSpPr>
          <p:nvPr/>
        </p:nvCxnSpPr>
        <p:spPr>
          <a:xfrm>
            <a:off x="890041" y="1930738"/>
            <a:ext cx="1888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0CA14A9-C171-4DFE-A1B2-139CCA136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26" y="2092412"/>
            <a:ext cx="2781104" cy="1306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1238E7-6B07-411F-AB58-0CA555E3A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328" y="1773575"/>
            <a:ext cx="1647825" cy="314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AC9331-6DC0-4DD2-A44B-9EDDDED3D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846" y="3406289"/>
            <a:ext cx="1647825" cy="314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BB686E-7514-4705-9D3F-3433AF416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397" y="1187805"/>
            <a:ext cx="1622798" cy="1162430"/>
          </a:xfrm>
          <a:prstGeom prst="rect">
            <a:avLst/>
          </a:prstGeom>
        </p:spPr>
      </p:pic>
      <p:pic>
        <p:nvPicPr>
          <p:cNvPr id="8" name="Graphic 7" descr="Heart organ">
            <a:extLst>
              <a:ext uri="{FF2B5EF4-FFF2-40B4-BE49-F238E27FC236}">
                <a16:creationId xmlns:a16="http://schemas.microsoft.com/office/drawing/2014/main" id="{BE7310E7-3952-4EA8-B2C5-96CC6C116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22" y="222824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799A68-FC51-424F-85F6-0AF46F98F707}"/>
              </a:ext>
            </a:extLst>
          </p:cNvPr>
          <p:cNvSpPr txBox="1"/>
          <p:nvPr/>
        </p:nvSpPr>
        <p:spPr>
          <a:xfrm>
            <a:off x="-112090" y="3070770"/>
            <a:ext cx="137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Pulsating signal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A94A2-F4AF-4F69-A9D5-675E9733B1B0}"/>
              </a:ext>
            </a:extLst>
          </p:cNvPr>
          <p:cNvSpPr/>
          <p:nvPr/>
        </p:nvSpPr>
        <p:spPr>
          <a:xfrm>
            <a:off x="7126274" y="2571750"/>
            <a:ext cx="1035305" cy="146084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C59C92-688D-4C52-964B-BD20E74C85D3}"/>
              </a:ext>
            </a:extLst>
          </p:cNvPr>
          <p:cNvSpPr txBox="1"/>
          <p:nvPr/>
        </p:nvSpPr>
        <p:spPr>
          <a:xfrm>
            <a:off x="7756015" y="375761"/>
            <a:ext cx="137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0000"/>
                </a:solidFill>
              </a:rPr>
              <a:t>Signal </a:t>
            </a:r>
            <a:r>
              <a:rPr lang="es-CO" dirty="0" err="1">
                <a:solidFill>
                  <a:srgbClr val="FF0000"/>
                </a:solidFill>
              </a:rPr>
              <a:t>to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Simulate</a:t>
            </a:r>
            <a:endParaRPr lang="es-CO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7D79E6-7C11-4034-8739-D462894C8B3C}"/>
              </a:ext>
            </a:extLst>
          </p:cNvPr>
          <p:cNvCxnSpPr>
            <a:stCxn id="21" idx="2"/>
          </p:cNvCxnSpPr>
          <p:nvPr/>
        </p:nvCxnSpPr>
        <p:spPr>
          <a:xfrm flipH="1">
            <a:off x="8161579" y="898981"/>
            <a:ext cx="281576" cy="480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3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 TEÓRICO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5" name="Shape 185"/>
          <p:cNvSpPr/>
          <p:nvPr/>
        </p:nvSpPr>
        <p:spPr>
          <a:xfrm>
            <a:off x="4570651" y="1506176"/>
            <a:ext cx="4573349" cy="23255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Las longitudes de onda entre 650 nm y 950 nm no causan daño a las células del cuerpo</a:t>
            </a:r>
          </a:p>
          <a:p>
            <a:pPr lvl="0">
              <a:buClr>
                <a:srgbClr val="000000"/>
              </a:buClr>
              <a:buSzPct val="25000"/>
            </a:pPr>
            <a:endParaRPr lang="es-ES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La hemoglobina desoxigenada absorbe más luz roja que luz infrarroja en la franja de longitudes de onda cercanas a 660 nm.</a:t>
            </a:r>
          </a:p>
          <a:p>
            <a:pPr lvl="0">
              <a:buClr>
                <a:srgbClr val="000000"/>
              </a:buClr>
              <a:buSzPct val="25000"/>
            </a:pPr>
            <a:endParaRPr lang="es-ES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la hemoglobina oxigenada absorbe más luz infrarroja que la luz roja en la franja de longitudes de onda alrededor de los 940 nm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F0C860B-E408-4545-A86A-2CDA86B8A879}"/>
              </a:ext>
            </a:extLst>
          </p:cNvPr>
          <p:cNvSpPr/>
          <p:nvPr/>
        </p:nvSpPr>
        <p:spPr>
          <a:xfrm rot="5400000">
            <a:off x="2001960" y="1546218"/>
            <a:ext cx="639302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hape 185">
            <a:extLst>
              <a:ext uri="{FF2B5EF4-FFF2-40B4-BE49-F238E27FC236}">
                <a16:creationId xmlns:a16="http://schemas.microsoft.com/office/drawing/2014/main" id="{13D6C44A-79AA-4F8A-9C3E-A65491B69FAF}"/>
              </a:ext>
            </a:extLst>
          </p:cNvPr>
          <p:cNvSpPr/>
          <p:nvPr/>
        </p:nvSpPr>
        <p:spPr>
          <a:xfrm>
            <a:off x="183731" y="756541"/>
            <a:ext cx="4573349" cy="555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Espectros de absorción para las especies O2Hb, </a:t>
            </a:r>
            <a:r>
              <a:rPr lang="es-ES" dirty="0" err="1">
                <a:latin typeface="+mj-lt"/>
                <a:ea typeface="Calibri"/>
                <a:cs typeface="Calibri"/>
                <a:sym typeface="Calibri"/>
              </a:rPr>
              <a:t>HHb</a:t>
            </a: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s-ES" dirty="0" err="1">
                <a:latin typeface="+mj-lt"/>
                <a:ea typeface="Calibri"/>
                <a:cs typeface="Calibri"/>
                <a:sym typeface="Calibri"/>
              </a:rPr>
              <a:t>COHb</a:t>
            </a: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 y </a:t>
            </a:r>
            <a:r>
              <a:rPr lang="es-ES" dirty="0" err="1">
                <a:latin typeface="+mj-lt"/>
                <a:ea typeface="Calibri"/>
                <a:cs typeface="Calibri"/>
                <a:sym typeface="Calibri"/>
              </a:rPr>
              <a:t>MetHb</a:t>
            </a: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. [15]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8" name="Imagen 9" descr="https://lh4.googleusercontent.com/Ff9OkAxX0FpwP_cBw4yzHy0SNDH5cKjhoXwkekj-ykh6JlUEuEoOCexXmn6SWBmxvkCKhm2BpMCYchrWf5LzgCs7Tpg8ik4nYmA9s1i-rEv0TgdRQjTpFZakMmtSpusUSLjBNpVr">
            <a:extLst>
              <a:ext uri="{FF2B5EF4-FFF2-40B4-BE49-F238E27FC236}">
                <a16:creationId xmlns:a16="http://schemas.microsoft.com/office/drawing/2014/main" id="{DE8DB784-FAEE-4DCA-A636-A9EF681F35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1" y="2078256"/>
            <a:ext cx="4114800" cy="2922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48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 TEÓRICO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F0C860B-E408-4545-A86A-2CDA86B8A879}"/>
              </a:ext>
            </a:extLst>
          </p:cNvPr>
          <p:cNvSpPr/>
          <p:nvPr/>
        </p:nvSpPr>
        <p:spPr>
          <a:xfrm rot="5400000">
            <a:off x="2102411" y="1526499"/>
            <a:ext cx="639302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hape 185">
            <a:extLst>
              <a:ext uri="{FF2B5EF4-FFF2-40B4-BE49-F238E27FC236}">
                <a16:creationId xmlns:a16="http://schemas.microsoft.com/office/drawing/2014/main" id="{13D6C44A-79AA-4F8A-9C3E-A65491B69FAF}"/>
              </a:ext>
            </a:extLst>
          </p:cNvPr>
          <p:cNvSpPr/>
          <p:nvPr/>
        </p:nvSpPr>
        <p:spPr>
          <a:xfrm>
            <a:off x="183731" y="756541"/>
            <a:ext cx="4573349" cy="555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Ondas fotopletismográficas (PPG) causadas por la pulsación arterial. [24]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8CCD7F-8DD3-4E97-A278-0DCB8B48FF86}"/>
              </a:ext>
            </a:extLst>
          </p:cNvPr>
          <p:cNvSpPr/>
          <p:nvPr/>
        </p:nvSpPr>
        <p:spPr>
          <a:xfrm rot="5400000">
            <a:off x="6471247" y="1364588"/>
            <a:ext cx="490520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Shape 185">
            <a:extLst>
              <a:ext uri="{FF2B5EF4-FFF2-40B4-BE49-F238E27FC236}">
                <a16:creationId xmlns:a16="http://schemas.microsoft.com/office/drawing/2014/main" id="{071C774B-47CB-4AA8-8B61-4D23DAF19453}"/>
              </a:ext>
            </a:extLst>
          </p:cNvPr>
          <p:cNvSpPr/>
          <p:nvPr/>
        </p:nvSpPr>
        <p:spPr>
          <a:xfrm>
            <a:off x="4936741" y="2655523"/>
            <a:ext cx="3687790" cy="384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Curvas de calibración teórica </a:t>
            </a:r>
          </a:p>
        </p:txBody>
      </p:sp>
      <p:pic>
        <p:nvPicPr>
          <p:cNvPr id="13" name="Imagen 76">
            <a:extLst>
              <a:ext uri="{FF2B5EF4-FFF2-40B4-BE49-F238E27FC236}">
                <a16:creationId xmlns:a16="http://schemas.microsoft.com/office/drawing/2014/main" id="{CEAE51F4-BB61-4234-9D18-B62D57C4C82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1" y="2142731"/>
            <a:ext cx="3687790" cy="25421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760A4A-1247-403A-B72E-9998D0965CC7}"/>
              </a:ext>
            </a:extLst>
          </p:cNvPr>
          <p:cNvSpPr/>
          <p:nvPr/>
        </p:nvSpPr>
        <p:spPr>
          <a:xfrm>
            <a:off x="4584734" y="74490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Relación entre mínimos y máximos para las señales PPG en los componentes rojo e infrarrojo</a:t>
            </a:r>
            <a:endParaRPr lang="es-C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BEAE3-A70F-4875-A1D7-4499E9E6F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60"/>
          <a:stretch/>
        </p:blipFill>
        <p:spPr>
          <a:xfrm>
            <a:off x="5838233" y="1811316"/>
            <a:ext cx="1756548" cy="768263"/>
          </a:xfrm>
          <a:prstGeom prst="rect">
            <a:avLst/>
          </a:prstGeom>
        </p:spPr>
      </p:pic>
      <p:pic>
        <p:nvPicPr>
          <p:cNvPr id="15" name="Imagen 77">
            <a:extLst>
              <a:ext uri="{FF2B5EF4-FFF2-40B4-BE49-F238E27FC236}">
                <a16:creationId xmlns:a16="http://schemas.microsoft.com/office/drawing/2014/main" id="{5D593832-4223-4613-AAD6-14455A53C2C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156" y="3407745"/>
            <a:ext cx="2453640" cy="16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78">
            <a:extLst>
              <a:ext uri="{FF2B5EF4-FFF2-40B4-BE49-F238E27FC236}">
                <a16:creationId xmlns:a16="http://schemas.microsoft.com/office/drawing/2014/main" id="{B4E89FC6-2076-40B5-A8A5-3BDD2AA1B41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01" y="3386790"/>
            <a:ext cx="2216150" cy="168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1D0A2C-055C-422B-AC60-760B39C788ED}"/>
              </a:ext>
            </a:extLst>
          </p:cNvPr>
          <p:cNvSpPr/>
          <p:nvPr/>
        </p:nvSpPr>
        <p:spPr>
          <a:xfrm rot="5400000">
            <a:off x="5341215" y="3010373"/>
            <a:ext cx="268562" cy="234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3FF7DE4-1463-40A1-957D-9B6087C70D24}"/>
              </a:ext>
            </a:extLst>
          </p:cNvPr>
          <p:cNvSpPr/>
          <p:nvPr/>
        </p:nvSpPr>
        <p:spPr>
          <a:xfrm rot="5400000">
            <a:off x="7965196" y="3010373"/>
            <a:ext cx="268562" cy="234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303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-14597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GUI Python Structure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046487" y="4807180"/>
            <a:ext cx="28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</a:t>
            </a:r>
            <a:r>
              <a:rPr lang="en-GB" b="1" dirty="0"/>
              <a:t>mainWindowPPG.py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52470-EA63-4E38-A930-1F987B8C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7" y="711273"/>
            <a:ext cx="4421781" cy="409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2EFDC1-A3F5-411C-BA86-A4F4901205D8}"/>
              </a:ext>
            </a:extLst>
          </p:cNvPr>
          <p:cNvSpPr/>
          <p:nvPr/>
        </p:nvSpPr>
        <p:spPr>
          <a:xfrm>
            <a:off x="597005" y="711273"/>
            <a:ext cx="4101453" cy="16162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92EF18E8-3D6D-4CC6-BEDD-465E6762E7C6}"/>
              </a:ext>
            </a:extLst>
          </p:cNvPr>
          <p:cNvSpPr/>
          <p:nvPr/>
        </p:nvSpPr>
        <p:spPr>
          <a:xfrm>
            <a:off x="4838263" y="1254466"/>
            <a:ext cx="580124" cy="5592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68289B7-FBE3-4DC8-BE01-FDCD63ACD22D}"/>
              </a:ext>
            </a:extLst>
          </p:cNvPr>
          <p:cNvSpPr/>
          <p:nvPr/>
        </p:nvSpPr>
        <p:spPr>
          <a:xfrm>
            <a:off x="4838263" y="2770595"/>
            <a:ext cx="580124" cy="55922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8E32A370-ECEA-49CA-9AD8-2EF100399085}"/>
              </a:ext>
            </a:extLst>
          </p:cNvPr>
          <p:cNvSpPr/>
          <p:nvPr/>
        </p:nvSpPr>
        <p:spPr>
          <a:xfrm>
            <a:off x="4838263" y="4066939"/>
            <a:ext cx="580124" cy="55922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185331-52A9-4198-B8D5-D48E3212EF66}"/>
              </a:ext>
            </a:extLst>
          </p:cNvPr>
          <p:cNvSpPr/>
          <p:nvPr/>
        </p:nvSpPr>
        <p:spPr>
          <a:xfrm>
            <a:off x="597005" y="2356879"/>
            <a:ext cx="4101453" cy="117980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0F7510-7686-488D-AE5F-276774B07E80}"/>
              </a:ext>
            </a:extLst>
          </p:cNvPr>
          <p:cNvSpPr/>
          <p:nvPr/>
        </p:nvSpPr>
        <p:spPr>
          <a:xfrm>
            <a:off x="597005" y="3566003"/>
            <a:ext cx="4101453" cy="12411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93C33B-75B0-4F6F-9531-AA6736B258BD}"/>
              </a:ext>
            </a:extLst>
          </p:cNvPr>
          <p:cNvSpPr/>
          <p:nvPr/>
        </p:nvSpPr>
        <p:spPr>
          <a:xfrm>
            <a:off x="5678944" y="1389916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Libraries Needed</a:t>
            </a:r>
            <a:endParaRPr lang="en-GB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C03F05-91BF-4D68-B3C1-654A0EC14419}"/>
              </a:ext>
            </a:extLst>
          </p:cNvPr>
          <p:cNvSpPr/>
          <p:nvPr/>
        </p:nvSpPr>
        <p:spPr>
          <a:xfrm>
            <a:off x="5678944" y="2907620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GUI Development</a:t>
            </a:r>
            <a:endParaRPr lang="en-GB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6DB134-BFCB-4FBC-AEAF-05CDD649526E}"/>
              </a:ext>
            </a:extLst>
          </p:cNvPr>
          <p:cNvSpPr/>
          <p:nvPr/>
        </p:nvSpPr>
        <p:spPr>
          <a:xfrm>
            <a:off x="5678944" y="4175941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App Execution</a:t>
            </a:r>
            <a:endParaRPr lang="en-GB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E988A8-2455-4477-B71C-9F935CD8473D}"/>
              </a:ext>
            </a:extLst>
          </p:cNvPr>
          <p:cNvCxnSpPr/>
          <p:nvPr/>
        </p:nvCxnSpPr>
        <p:spPr>
          <a:xfrm flipH="1">
            <a:off x="2282221" y="2906661"/>
            <a:ext cx="869058" cy="4614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F0E69FF-4737-4A24-A93F-202A086E2A6C}"/>
              </a:ext>
            </a:extLst>
          </p:cNvPr>
          <p:cNvSpPr/>
          <p:nvPr/>
        </p:nvSpPr>
        <p:spPr>
          <a:xfrm>
            <a:off x="457200" y="3329815"/>
            <a:ext cx="1772122" cy="307777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AC18E5-98B0-4311-95F2-F1A5B966382A}"/>
              </a:ext>
            </a:extLst>
          </p:cNvPr>
          <p:cNvSpPr/>
          <p:nvPr/>
        </p:nvSpPr>
        <p:spPr>
          <a:xfrm>
            <a:off x="3071769" y="2675497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Main Class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2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5" grpId="0" animBg="1"/>
      <p:bldP spid="26" grpId="0" animBg="1"/>
      <p:bldP spid="18" grpId="0" animBg="1"/>
      <p:bldP spid="22" grpId="0" animBg="1"/>
      <p:bldP spid="30" grpId="0"/>
      <p:bldP spid="32" grpId="0"/>
      <p:bldP spid="33" grpId="0"/>
      <p:bldP spid="34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-14597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mainWindow Class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046487" y="4807180"/>
            <a:ext cx="28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</a:t>
            </a:r>
            <a:r>
              <a:rPr lang="en-GB" b="1" dirty="0"/>
              <a:t>mainWindowPPG.py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52DA9-99B5-4C71-8FDE-F10CEBF7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5" y="711273"/>
            <a:ext cx="4610434" cy="40959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6C4FF1-4540-4EE1-BB45-29CC62827225}"/>
              </a:ext>
            </a:extLst>
          </p:cNvPr>
          <p:cNvSpPr/>
          <p:nvPr/>
        </p:nvSpPr>
        <p:spPr>
          <a:xfrm>
            <a:off x="5678942" y="1389916"/>
            <a:ext cx="32749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b="1" dirty="0"/>
              <a:t>mainWindow contains 13 functions</a:t>
            </a:r>
            <a:r>
              <a:rPr lang="en-GB" dirty="0"/>
              <a:t>:</a:t>
            </a:r>
          </a:p>
          <a:p>
            <a:r>
              <a:rPr lang="en-GB" dirty="0"/>
              <a:t>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1 Initial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4 for SpO2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8 for window configuration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A6F9C1-35D1-4901-9321-41B4B947E722}"/>
              </a:ext>
            </a:extLst>
          </p:cNvPr>
          <p:cNvSpPr/>
          <p:nvPr/>
        </p:nvSpPr>
        <p:spPr>
          <a:xfrm>
            <a:off x="361615" y="1013988"/>
            <a:ext cx="4418615" cy="136686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2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Simulating Photoplethysmography</a:t>
            </a:r>
            <a:b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</a:b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Using Sinusoids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046487" y="4807180"/>
            <a:ext cx="28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</a:t>
            </a:r>
            <a:r>
              <a:rPr lang="en-GB" b="1" dirty="0"/>
              <a:t>mainWindowPPG.py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CA485-0611-4B00-BFEB-D5B8B0D4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6" y="2904366"/>
            <a:ext cx="6202178" cy="1766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302DC-D6A4-4715-AEC9-C4582895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8346"/>
            <a:ext cx="5337686" cy="535141"/>
          </a:xfrm>
          <a:prstGeom prst="rect">
            <a:avLst/>
          </a:prstGeom>
        </p:spPr>
      </p:pic>
      <p:pic>
        <p:nvPicPr>
          <p:cNvPr id="9" name="image68.png">
            <a:extLst>
              <a:ext uri="{FF2B5EF4-FFF2-40B4-BE49-F238E27FC236}">
                <a16:creationId xmlns:a16="http://schemas.microsoft.com/office/drawing/2014/main" id="{F57D6CB9-96DD-4489-845F-C1C1B51F769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337686" y="977606"/>
            <a:ext cx="3710622" cy="16604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03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-14359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CO" sz="2400" b="1" cap="all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</a:p>
        </p:txBody>
      </p:sp>
      <p:pic>
        <p:nvPicPr>
          <p:cNvPr id="4" name="Imagen 24">
            <a:extLst>
              <a:ext uri="{FF2B5EF4-FFF2-40B4-BE49-F238E27FC236}">
                <a16:creationId xmlns:a16="http://schemas.microsoft.com/office/drawing/2014/main" id="{B7D740EB-30F0-4609-8851-D069B4F233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50" y="867692"/>
            <a:ext cx="3498112" cy="20308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1A78EC-FC27-46B8-95FA-9923020B75E0}"/>
              </a:ext>
            </a:extLst>
          </p:cNvPr>
          <p:cNvSpPr/>
          <p:nvPr/>
        </p:nvSpPr>
        <p:spPr>
          <a:xfrm>
            <a:off x="457200" y="713804"/>
            <a:ext cx="1286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dirty="0"/>
              <a:t>Qt Designer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25449-FA94-4983-BB7D-84A79BE6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2" y="1818169"/>
            <a:ext cx="5001345" cy="2811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758B6-4D92-42B6-8DEB-FFC8380B7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444" y="3224111"/>
            <a:ext cx="3871723" cy="14886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847660-3CE0-4353-9A33-5911DFEFCC6F}"/>
              </a:ext>
            </a:extLst>
          </p:cNvPr>
          <p:cNvSpPr/>
          <p:nvPr/>
        </p:nvSpPr>
        <p:spPr>
          <a:xfrm>
            <a:off x="5564166" y="4712808"/>
            <a:ext cx="28821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Reference</a:t>
            </a:r>
            <a:r>
              <a:rPr lang="en-GB" sz="1050" dirty="0"/>
              <a:t>: </a:t>
            </a:r>
            <a:r>
              <a:rPr lang="en-GB" sz="1050" b="1" dirty="0"/>
              <a:t>https://github.com/mherrmann/fbs-tutorial</a:t>
            </a:r>
          </a:p>
        </p:txBody>
      </p:sp>
    </p:spTree>
    <p:extLst>
      <p:ext uri="{BB962C8B-B14F-4D97-AF65-F5344CB8AC3E}">
        <p14:creationId xmlns:p14="http://schemas.microsoft.com/office/powerpoint/2010/main" val="227048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17441</TotalTime>
  <Words>319</Words>
  <Application>Microsoft Office PowerPoint</Application>
  <PresentationFormat>On-screen Show (16:9)</PresentationFormat>
  <Paragraphs>62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Simple Light</vt:lpstr>
      <vt:lpstr>UAO SpO2 Simulator  GUI Training</vt:lpstr>
      <vt:lpstr>Project Origin</vt:lpstr>
      <vt:lpstr>Photoplethysmography Signal Generation</vt:lpstr>
      <vt:lpstr>MARCO TEÓRICO </vt:lpstr>
      <vt:lpstr>MARCO TEÓRICO </vt:lpstr>
      <vt:lpstr>GUI Python Structure</vt:lpstr>
      <vt:lpstr>mainWindow Class</vt:lpstr>
      <vt:lpstr>Simulating Photoplethysmography Using Sinusoids</vt:lpstr>
      <vt:lpstr>Software</vt:lpstr>
      <vt:lpstr>Graphical User Interface</vt:lpstr>
      <vt:lpstr>Contact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over Auscultation</dc:title>
  <dc:creator>kevin k</dc:creator>
  <cp:lastModifiedBy>kevin k</cp:lastModifiedBy>
  <cp:revision>65</cp:revision>
  <dcterms:modified xsi:type="dcterms:W3CDTF">2020-10-11T20:48:00Z</dcterms:modified>
</cp:coreProperties>
</file>